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package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85" r:id="rId1"/>
  </p:sldMasterIdLst>
  <p:notesMasterIdLst>
    <p:notesMasterId r:id="rId10"/>
  </p:notesMasterIdLst>
  <p:handoutMasterIdLst>
    <p:handoutMasterId r:id="rId11"/>
  </p:handoutMasterIdLst>
  <p:sldIdLst>
    <p:sldId id="348" r:id="rId2"/>
    <p:sldId id="387" r:id="rId3"/>
    <p:sldId id="401" r:id="rId4"/>
    <p:sldId id="402" r:id="rId5"/>
    <p:sldId id="403" r:id="rId6"/>
    <p:sldId id="388" r:id="rId7"/>
    <p:sldId id="404" r:id="rId8"/>
    <p:sldId id="339" r:id="rId9"/>
  </p:sldIdLst>
  <p:sldSz cx="9144000" cy="5143500" type="screen16x9"/>
  <p:notesSz cx="6797675" cy="9874250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69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EEF"/>
    <a:srgbClr val="5B9BD5"/>
    <a:srgbClr val="3399FF"/>
    <a:srgbClr val="FF5050"/>
    <a:srgbClr val="96BBE4"/>
    <a:srgbClr val="FF9999"/>
    <a:srgbClr val="FF7C80"/>
    <a:srgbClr val="2A0DD7"/>
    <a:srgbClr val="FCE0E0"/>
    <a:srgbClr val="F6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88538" autoAdjust="0"/>
  </p:normalViewPr>
  <p:slideViewPr>
    <p:cSldViewPr snapToGrid="0" showGuides="1">
      <p:cViewPr varScale="1">
        <p:scale>
          <a:sx n="128" d="100"/>
          <a:sy n="128" d="100"/>
        </p:scale>
        <p:origin x="54" y="552"/>
      </p:cViewPr>
      <p:guideLst>
        <p:guide orient="horz" pos="2160"/>
        <p:guide pos="3840"/>
        <p:guide orient="horz" pos="166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7765776009096076"/>
          <c:y val="0"/>
        </c:manualLayout>
      </c:layout>
      <c:overlay val="0"/>
      <c:spPr>
        <a:solidFill>
          <a:schemeClr val="tx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Уровни готовности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Лист1!$A$2:$A$4</c:f>
              <c:strCache>
                <c:ptCount val="3"/>
                <c:pt idx="0">
                  <c:v>Готово</c:v>
                </c:pt>
                <c:pt idx="1">
                  <c:v>Ограничено готово</c:v>
                </c:pt>
                <c:pt idx="2">
                  <c:v>Не готово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15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 algn="ctr" rtl="0">
              <a:defRPr sz="1400"/>
            </a:pPr>
            <a:r>
              <a:rPr lang="ru-RU" sz="1600" dirty="0" smtClean="0"/>
              <a:t>Распределение по уровням готовности</a:t>
            </a:r>
            <a:endParaRPr lang="ru-RU" sz="1600" dirty="0"/>
          </a:p>
        </c:rich>
      </c:tx>
      <c:overlay val="0"/>
      <c:spPr>
        <a:solidFill>
          <a:schemeClr val="accent3">
            <a:lumMod val="50000"/>
          </a:schemeClr>
        </a:solidFill>
        <a:ln w="16209">
          <a:solidFill>
            <a:schemeClr val="bg1"/>
          </a:solidFill>
        </a:ln>
      </c:spPr>
    </c:title>
    <c:autoTitleDeleted val="0"/>
    <c:plotArea>
      <c:layout>
        <c:manualLayout>
          <c:layoutTarget val="inner"/>
          <c:xMode val="edge"/>
          <c:yMode val="edge"/>
          <c:x val="0.1726984836933827"/>
          <c:y val="0.21823972820445195"/>
          <c:w val="0.62027375310789223"/>
          <c:h val="0.547477784315117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33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 w="12124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12124">
                <a:solidFill>
                  <a:schemeClr val="lt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2124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 w="12124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4.4691124236185396E-2"/>
                  <c:y val="8.9166984480591148E-3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2000"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42</a:t>
                    </a:r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 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 w="16209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3586691794929464E-2"/>
                  <c:y val="-5.6298466623490198E-4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2000"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 39,4%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 w="16209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20323776209096"/>
                      <c:h val="0.1089143274552891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2.0231758229850927E-3"/>
                  <c:y val="-4.4973192647702756E-3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2000"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18 %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 w="16209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7765101695348838E-2"/>
                  <c:y val="5.8437404781939289E-3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2000"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 11%</a:t>
                    </a:r>
                    <a:r>
                      <a:rPr lang="en-US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 w="16209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921781426231288"/>
                      <c:h val="0.12172777774414667"/>
                    </c:manualLayout>
                  </c15:layout>
                </c:ext>
              </c:extLst>
            </c:dLbl>
            <c:spPr>
              <a:noFill/>
              <a:ln w="16209">
                <a:noFill/>
              </a:ln>
            </c:spPr>
            <c:txPr>
              <a:bodyPr rot="0" vert="horz"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Готово</c:v>
                </c:pt>
                <c:pt idx="1">
                  <c:v>Ограничено готово</c:v>
                </c:pt>
                <c:pt idx="2">
                  <c:v>не готово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</c:v>
                </c:pt>
                <c:pt idx="1">
                  <c:v>13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80790960"/>
        <c:axId val="280791744"/>
      </c:barChart>
      <c:valAx>
        <c:axId val="2807917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80790960"/>
        <c:crosses val="autoZero"/>
        <c:crossBetween val="between"/>
      </c:valAx>
      <c:catAx>
        <c:axId val="2807909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</c:spPr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280791744"/>
        <c:crosses val="autoZero"/>
        <c:auto val="1"/>
        <c:lblAlgn val="ctr"/>
        <c:lblOffset val="100"/>
        <c:noMultiLvlLbl val="0"/>
      </c:catAx>
      <c:spPr>
        <a:noFill/>
        <a:ln w="24734">
          <a:noFill/>
        </a:ln>
      </c:spPr>
    </c:plotArea>
    <c:legend>
      <c:legendPos val="b"/>
      <c:layout>
        <c:manualLayout>
          <c:xMode val="edge"/>
          <c:yMode val="edge"/>
          <c:x val="0"/>
          <c:y val="0.71071870339990273"/>
          <c:w val="0.41720662065195885"/>
          <c:h val="6.1747714262076432E-2"/>
        </c:manualLayout>
      </c:layout>
      <c:overlay val="0"/>
      <c:spPr>
        <a:noFill/>
        <a:ln w="16209">
          <a:noFill/>
        </a:ln>
      </c:spPr>
      <c:txPr>
        <a:bodyPr rot="0" vert="horz"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63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4188"/>
          </a:xfrm>
          <a:prstGeom prst="rect">
            <a:avLst/>
          </a:prstGeom>
        </p:spPr>
        <p:txBody>
          <a:bodyPr vert="horz" lIns="91145" tIns="45572" rIns="91145" bIns="4557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4188"/>
          </a:xfrm>
          <a:prstGeom prst="rect">
            <a:avLst/>
          </a:prstGeom>
        </p:spPr>
        <p:txBody>
          <a:bodyPr vert="horz" lIns="91145" tIns="45572" rIns="91145" bIns="45572" rtlCol="0"/>
          <a:lstStyle>
            <a:lvl1pPr algn="r">
              <a:defRPr sz="1200"/>
            </a:lvl1pPr>
          </a:lstStyle>
          <a:p>
            <a:fld id="{401E0716-219B-4526-8CEB-5CAB3474FF48}" type="datetimeFigureOut">
              <a:rPr lang="ru-RU" smtClean="0"/>
              <a:pPr/>
              <a:t>17 марта 2026 вт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8485"/>
            <a:ext cx="2946400" cy="494188"/>
          </a:xfrm>
          <a:prstGeom prst="rect">
            <a:avLst/>
          </a:prstGeom>
        </p:spPr>
        <p:txBody>
          <a:bodyPr vert="horz" lIns="91145" tIns="45572" rIns="91145" bIns="4557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378485"/>
            <a:ext cx="2946400" cy="494188"/>
          </a:xfrm>
          <a:prstGeom prst="rect">
            <a:avLst/>
          </a:prstGeom>
        </p:spPr>
        <p:txBody>
          <a:bodyPr vert="horz" lIns="91145" tIns="45572" rIns="91145" bIns="45572" rtlCol="0" anchor="b"/>
          <a:lstStyle>
            <a:lvl1pPr algn="r">
              <a:defRPr sz="1200"/>
            </a:lvl1pPr>
          </a:lstStyle>
          <a:p>
            <a:fld id="{5AED6A67-6993-4DD8-9D52-B097C0E72E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054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659" cy="495427"/>
          </a:xfrm>
          <a:prstGeom prst="rect">
            <a:avLst/>
          </a:prstGeom>
        </p:spPr>
        <p:txBody>
          <a:bodyPr vert="horz" lIns="91145" tIns="45572" rIns="91145" bIns="4557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8" y="2"/>
            <a:ext cx="2945659" cy="495427"/>
          </a:xfrm>
          <a:prstGeom prst="rect">
            <a:avLst/>
          </a:prstGeom>
        </p:spPr>
        <p:txBody>
          <a:bodyPr vert="horz" lIns="91145" tIns="45572" rIns="91145" bIns="45572" rtlCol="0"/>
          <a:lstStyle>
            <a:lvl1pPr algn="r">
              <a:defRPr sz="1200"/>
            </a:lvl1pPr>
          </a:lstStyle>
          <a:p>
            <a:fld id="{A1E5D531-EAED-4C26-B950-2228F0D1EF97}" type="datetimeFigureOut">
              <a:rPr lang="ru-RU" smtClean="0"/>
              <a:pPr/>
              <a:t>17 марта 2026 вт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5075"/>
            <a:ext cx="592455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45" tIns="45572" rIns="91145" bIns="4557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7"/>
          </a:xfrm>
          <a:prstGeom prst="rect">
            <a:avLst/>
          </a:prstGeom>
        </p:spPr>
        <p:txBody>
          <a:bodyPr vert="horz" lIns="91145" tIns="45572" rIns="91145" bIns="4557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378827"/>
            <a:ext cx="2945659" cy="495426"/>
          </a:xfrm>
          <a:prstGeom prst="rect">
            <a:avLst/>
          </a:prstGeom>
        </p:spPr>
        <p:txBody>
          <a:bodyPr vert="horz" lIns="91145" tIns="45572" rIns="91145" bIns="4557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8" y="9378827"/>
            <a:ext cx="2945659" cy="495426"/>
          </a:xfrm>
          <a:prstGeom prst="rect">
            <a:avLst/>
          </a:prstGeom>
        </p:spPr>
        <p:txBody>
          <a:bodyPr vert="horz" lIns="91145" tIns="45572" rIns="91145" bIns="45572" rtlCol="0" anchor="b"/>
          <a:lstStyle>
            <a:lvl1pPr algn="r">
              <a:defRPr sz="1200"/>
            </a:lvl1pPr>
          </a:lstStyle>
          <a:p>
            <a:fld id="{E3575EB4-435C-49B3-8603-7CCCA8AEF3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430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417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648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713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03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192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58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514350"/>
            <a:ext cx="6000750" cy="222885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2882900"/>
            <a:ext cx="4800600" cy="1460500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pPr/>
              <a:t>17 марта 2026 вт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6350"/>
            <a:ext cx="2857500" cy="2857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68659"/>
            <a:ext cx="4560491" cy="45604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171450"/>
            <a:ext cx="3714750" cy="3714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24209"/>
            <a:ext cx="3639742" cy="363974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457201"/>
            <a:ext cx="3257549" cy="32575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00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2882900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pPr/>
              <a:t>17 марта 2026 вт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85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pPr/>
              <a:t>17 марта 2026 вт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742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514350"/>
            <a:ext cx="6858001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1"/>
            <a:ext cx="6400800" cy="1263649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pPr/>
              <a:t>17 марта 2026 вт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8070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pPr/>
              <a:t>17 марта 2026 вт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724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0"/>
            <a:ext cx="6400801" cy="787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733800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pPr/>
              <a:t>17 марта 2026 вт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4985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575049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pPr/>
              <a:t>17 марта 2026 вт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891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pPr/>
              <a:t>17 марта 2026 вт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444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514350"/>
            <a:ext cx="1543050" cy="3429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514350"/>
            <a:ext cx="5867400" cy="398145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pPr/>
              <a:t>17 марта 2026 вт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92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pPr/>
              <a:t>17 марта 2026 вт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60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1504950"/>
            <a:ext cx="6400801" cy="17112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371850"/>
            <a:ext cx="6400800" cy="11239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pPr/>
              <a:t>17 марта 2026 вт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91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514351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514351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pPr/>
              <a:t>17 марта 2026 вт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304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514350"/>
            <a:ext cx="348734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952897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514350"/>
            <a:ext cx="349885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946546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pPr/>
              <a:t>17 марта 2026 вт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848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pPr/>
              <a:t>17 марта 2026 вт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45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pPr/>
              <a:t>17 марта 2026 вт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87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514350"/>
            <a:ext cx="4457701" cy="398145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0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pPr/>
              <a:t>17 марта 2026 вт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038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082800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pPr/>
              <a:t>17 марта 2026 вт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038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222500"/>
            <a:ext cx="2236394" cy="2406650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514351"/>
            <a:ext cx="6400800" cy="2711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011D4F7-7AD8-45B7-B22C-03FE68F60615}" type="datetimeFigureOut">
              <a:rPr lang="ru-RU" smtClean="0"/>
              <a:pPr/>
              <a:t>17 марта 2026 вт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7260E53-4997-4EE0-9C44-60EA24AD1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895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" y="735546"/>
            <a:ext cx="2843809" cy="4407954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20638" y="2662238"/>
            <a:ext cx="9144000" cy="380359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02361" tIns="51180" rIns="102361" bIns="51180">
            <a:spAutoFit/>
          </a:bodyPr>
          <a:lstStyle/>
          <a:p>
            <a:pPr algn="ctr">
              <a:defRPr/>
            </a:pPr>
            <a:endParaRPr lang="ru-RU" b="0" i="1" dirty="0">
              <a:solidFill>
                <a:schemeClr val="bg2"/>
              </a:solidFill>
            </a:endParaRPr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2821663" y="1181850"/>
            <a:ext cx="6300192" cy="2442461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 lIns="102361" tIns="51180" rIns="102361" bIns="51180">
            <a:spAutoFit/>
            <a:scene3d>
              <a:camera prst="orthographicFront"/>
              <a:lightRig rig="threePt" dir="t"/>
            </a:scene3d>
            <a:sp3d extrusionH="57150">
              <a:extrusionClr>
                <a:schemeClr val="bg2">
                  <a:lumMod val="40000"/>
                  <a:lumOff val="60000"/>
                </a:schemeClr>
              </a:extrusionClr>
            </a:sp3d>
          </a:bodyPr>
          <a:lstStyle/>
          <a:p>
            <a:pPr algn="ctr">
              <a:defRPr/>
            </a:pPr>
            <a:r>
              <a:rPr lang="ru-RU" sz="19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порядок оценки готовности гидротехнических сооружений к прохождению весеннего половодья и паводков. Предварительные результаты оценки готовности гидротехнических сооружений Тюменской области к прохождению половодья и паводков 2026 года</a:t>
            </a:r>
            <a:r>
              <a:rPr lang="ru-RU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9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2843213" y="4244181"/>
            <a:ext cx="6300787" cy="349581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 lIns="102361" tIns="51180" rIns="102361" bIns="51180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Тюмень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35806"/>
            <a:ext cx="9144000" cy="4407694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109" name="TextBox 11"/>
          <p:cNvSpPr txBox="1">
            <a:spLocks noChangeArrowheads="1"/>
          </p:cNvSpPr>
          <p:nvPr/>
        </p:nvSpPr>
        <p:spPr bwMode="auto">
          <a:xfrm>
            <a:off x="2843212" y="-8160"/>
            <a:ext cx="64422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Докладчик: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Гарус Екатерина Владимировна – </a:t>
            </a:r>
            <a:r>
              <a:rPr lang="ru-RU" alt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врио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начальника </a:t>
            </a: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межрегионального отдела по надзору за гидротехническими сооружениями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"/>
            <a:ext cx="2843213" cy="73580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6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1" y="21877"/>
            <a:ext cx="607422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827584" y="1"/>
            <a:ext cx="1751012" cy="71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9" tIns="36005" rIns="72009" bIns="36005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Северо-Уральское управление Ростехнадзора</a:t>
            </a:r>
            <a:endParaRPr lang="ru-RU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66" y="2556588"/>
            <a:ext cx="2651932" cy="24074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" y="957165"/>
            <a:ext cx="2707669" cy="2030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1"/>
            <a:ext cx="9144000" cy="735807"/>
          </a:xfrm>
          <a:prstGeom prst="rect">
            <a:avLst/>
          </a:prstGeom>
          <a:solidFill>
            <a:schemeClr val="tx2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735807"/>
            <a:ext cx="9144000" cy="440769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1"/>
            <a:ext cx="2843213" cy="73580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735807"/>
            <a:ext cx="9144000" cy="4407694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827584" y="1"/>
            <a:ext cx="1751012" cy="71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9" tIns="36005" rIns="72009" bIns="36005">
            <a:spAutoFit/>
          </a:bodyPr>
          <a:lstStyle/>
          <a:p>
            <a:pPr algn="ctr"/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Северо-Уральское управление Ростехнадзора</a:t>
            </a:r>
            <a:endParaRPr lang="ru-RU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3933689" y="148613"/>
            <a:ext cx="4305241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Новый порядок оценки: Балльная система</a:t>
            </a:r>
            <a:endParaRPr lang="ru-RU" altLang="ru-RU" sz="1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TextBox 11"/>
          <p:cNvSpPr txBox="1">
            <a:spLocks noChangeArrowheads="1"/>
          </p:cNvSpPr>
          <p:nvPr/>
        </p:nvSpPr>
        <p:spPr bwMode="auto">
          <a:xfrm>
            <a:off x="8709530" y="4843417"/>
            <a:ext cx="544398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ru-RU" sz="15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2</a:t>
            </a:r>
            <a:endParaRPr lang="ru-RU" altLang="ru-RU" sz="15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4" y="0"/>
            <a:ext cx="581359" cy="65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Объект 1"/>
          <p:cNvSpPr>
            <a:spLocks noGrp="1"/>
          </p:cNvSpPr>
          <p:nvPr>
            <p:ph idx="1"/>
          </p:nvPr>
        </p:nvSpPr>
        <p:spPr>
          <a:xfrm>
            <a:off x="0" y="1080550"/>
            <a:ext cx="8785479" cy="4432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целях оказания методической помощи при реализации положений приказа Федеральной службой по экологическому, технологическому и атомному надзору от 5 ноября 2025 г. № 384 «О безопасной эксплуатации гидротехнических сооружений, поднадзорных федеральной службе по экологическому, технологическому и атомному надзору, в период прохождения весеннего половодья и летне-осенних паводков 2026 года» разработаны Критерии оценки готовности гидротехнических сооружений к прохождению весеннего половодья и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паводков</a:t>
            </a: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Объективная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готовности ГТС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весеннему половодью и паводкам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           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ГТС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I-IV классов, повреждение которых может привести к ЧС.</a:t>
            </a: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         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Балльная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оценки (2 балла – выполнено, 1 балл – частично, 0 баллов – не выполнено).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Шкала готовности:</a:t>
            </a:r>
          </a:p>
          <a:p>
            <a:pPr marL="0" indent="0">
              <a:buNone/>
            </a:pP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("Готово"): 80% и более баллов.</a:t>
            </a:r>
          </a:p>
          <a:p>
            <a:pPr marL="0" indent="0">
              <a:buNone/>
            </a:pP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("Ограничено готово"): 60% - 79% баллов.</a:t>
            </a:r>
          </a:p>
          <a:p>
            <a:pPr marL="0" indent="0">
              <a:buNone/>
            </a:pP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("Не готово"): менее 60% баллов.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Ключевой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           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"критических критериев", определяющих допустимость </a:t>
            </a:r>
            <a:endParaRPr lang="ru-RU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аварийного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сценария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69025" y="1769786"/>
            <a:ext cx="373225" cy="1682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1608219" y="2025444"/>
            <a:ext cx="373225" cy="1399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569025" y="2305216"/>
            <a:ext cx="373225" cy="141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1516477" y="2596354"/>
            <a:ext cx="373225" cy="1932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1388402" y="3704314"/>
            <a:ext cx="373225" cy="1932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032963756"/>
              </p:ext>
            </p:extLst>
          </p:nvPr>
        </p:nvGraphicFramePr>
        <p:xfrm>
          <a:off x="5457286" y="2608429"/>
          <a:ext cx="3574288" cy="2385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4148088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1"/>
            <a:ext cx="9144000" cy="735807"/>
          </a:xfrm>
          <a:prstGeom prst="rect">
            <a:avLst/>
          </a:prstGeom>
          <a:solidFill>
            <a:schemeClr val="tx2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735807"/>
            <a:ext cx="9144000" cy="440769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1"/>
            <a:ext cx="2843213" cy="73580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735807"/>
            <a:ext cx="9144000" cy="4407694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827584" y="1"/>
            <a:ext cx="1751012" cy="71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9" tIns="36005" rIns="72009" bIns="36005">
            <a:spAutoFit/>
          </a:bodyPr>
          <a:lstStyle/>
          <a:p>
            <a:pPr algn="ctr"/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Северо-Уральское управление Ростехнадзора</a:t>
            </a:r>
            <a:endParaRPr lang="ru-RU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2669632" y="231500"/>
            <a:ext cx="6312097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Ключевые критерии оценки готовности (Примеры) </a:t>
            </a:r>
            <a:endParaRPr lang="ru-RU" altLang="ru-RU" sz="1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TextBox 11"/>
          <p:cNvSpPr txBox="1">
            <a:spLocks noChangeArrowheads="1"/>
          </p:cNvSpPr>
          <p:nvPr/>
        </p:nvSpPr>
        <p:spPr bwMode="auto">
          <a:xfrm>
            <a:off x="8709530" y="4843417"/>
            <a:ext cx="544398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altLang="ru-RU" sz="15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3</a:t>
            </a:r>
            <a:endParaRPr lang="ru-RU" altLang="ru-RU" sz="15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79302"/>
            <a:ext cx="3209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Организационные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 rot="1719445">
            <a:off x="401982" y="947700"/>
            <a:ext cx="169459" cy="4665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1341254" y="953047"/>
            <a:ext cx="149290" cy="5349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9734478">
            <a:off x="2189933" y="919565"/>
            <a:ext cx="149290" cy="5349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8405" y="1384654"/>
            <a:ext cx="1099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endParaRPr lang="ru-RU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действующей 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декларации 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ГТС.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2857" y="1465849"/>
            <a:ext cx="1474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</a:t>
            </a:r>
            <a:endParaRPr lang="ru-RU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План </a:t>
            </a:r>
            <a:endParaRPr lang="ru-RU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предупреждению </a:t>
            </a:r>
            <a:endParaRPr lang="ru-RU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ликвидации ЧС </a:t>
            </a:r>
            <a:endParaRPr lang="ru-RU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I-II классов).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95470" y="1369994"/>
            <a:ext cx="1749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обученного </a:t>
            </a:r>
            <a:endParaRPr lang="ru-RU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персонала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endParaRPr lang="ru-RU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проведенных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тренировок.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25680" y="708683"/>
            <a:ext cx="3209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Техническое состояние: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6924070" y="972249"/>
            <a:ext cx="149290" cy="5349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 rot="1719445">
            <a:off x="6049474" y="987258"/>
            <a:ext cx="169459" cy="4665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 rot="19734478">
            <a:off x="7831984" y="972248"/>
            <a:ext cx="149290" cy="5349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010558" y="1385597"/>
            <a:ext cx="1343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Работоспособность затворов и свободное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маневрирование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26182" y="1444490"/>
            <a:ext cx="1327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и исправность контрольно-измерительной аппаратуры (КИА).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84972" y="1502307"/>
            <a:ext cx="14693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критических дефектов (трещины, просадки, эрозия).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55572" y="2797454"/>
            <a:ext cx="1632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6" name="Стрелка вниз 35"/>
          <p:cNvSpPr/>
          <p:nvPr/>
        </p:nvSpPr>
        <p:spPr>
          <a:xfrm rot="1719445">
            <a:off x="3832092" y="3223104"/>
            <a:ext cx="169459" cy="4665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 rot="19734478">
            <a:off x="4926537" y="3190205"/>
            <a:ext cx="168040" cy="5155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58843" y="407628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5097483" y="3737734"/>
            <a:ext cx="134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Своевременный анализ данных мониторинга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02741" y="3616306"/>
            <a:ext cx="2121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Регулярное проведение наблюдений за состоянием ГТС.</a:t>
            </a:r>
          </a:p>
        </p:txBody>
      </p:sp>
      <p:pic>
        <p:nvPicPr>
          <p:cNvPr id="4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4" y="0"/>
            <a:ext cx="581359" cy="65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969" y="2461136"/>
            <a:ext cx="1280812" cy="757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8490" y="2582885"/>
            <a:ext cx="1164251" cy="873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4585" y="2152989"/>
            <a:ext cx="1212404" cy="808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3631" y="2475243"/>
            <a:ext cx="1571806" cy="884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3477" y="2601623"/>
            <a:ext cx="1039420" cy="719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771" y="2311972"/>
            <a:ext cx="781147" cy="1041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25873" y="4214684"/>
            <a:ext cx="1401200" cy="1015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28553" y="3975604"/>
            <a:ext cx="907677" cy="1277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27097" y="2106332"/>
            <a:ext cx="996606" cy="665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012723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1"/>
            <a:ext cx="9144000" cy="735807"/>
          </a:xfrm>
          <a:prstGeom prst="rect">
            <a:avLst/>
          </a:prstGeom>
          <a:solidFill>
            <a:schemeClr val="tx2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735807"/>
            <a:ext cx="9144000" cy="440769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1"/>
            <a:ext cx="2843213" cy="73580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735807"/>
            <a:ext cx="9144000" cy="4407694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827584" y="1"/>
            <a:ext cx="1751012" cy="71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9" tIns="36005" rIns="72009" bIns="36005">
            <a:spAutoFit/>
          </a:bodyPr>
          <a:lstStyle/>
          <a:p>
            <a:pPr algn="ctr"/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Северо-Уральское управление Ростехнадзора</a:t>
            </a:r>
            <a:endParaRPr lang="ru-RU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2831903" y="-32240"/>
            <a:ext cx="6422025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Предварительные результаты оценки готовности гидротехнических сооружений Тюменской области к прохождению половодья и паводков 2026 года</a:t>
            </a:r>
          </a:p>
        </p:txBody>
      </p:sp>
      <p:sp>
        <p:nvSpPr>
          <p:cNvPr id="27" name="TextBox 11"/>
          <p:cNvSpPr txBox="1">
            <a:spLocks noChangeArrowheads="1"/>
          </p:cNvSpPr>
          <p:nvPr/>
        </p:nvSpPr>
        <p:spPr bwMode="auto">
          <a:xfrm>
            <a:off x="8709530" y="4843417"/>
            <a:ext cx="544398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altLang="ru-RU" sz="15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4</a:t>
            </a:r>
            <a:endParaRPr lang="ru-RU" altLang="ru-RU" sz="15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753" y="1388194"/>
            <a:ext cx="1503401" cy="201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Прямая со стрелкой 24"/>
          <p:cNvCxnSpPr/>
          <p:nvPr/>
        </p:nvCxnSpPr>
        <p:spPr>
          <a:xfrm flipH="1" flipV="1">
            <a:off x="6412760" y="2236488"/>
            <a:ext cx="635257" cy="67954"/>
          </a:xfrm>
          <a:prstGeom prst="straightConnector1">
            <a:avLst/>
          </a:prstGeom>
          <a:ln w="28575">
            <a:solidFill>
              <a:schemeClr val="accent1">
                <a:alpha val="6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018" y="768049"/>
            <a:ext cx="1932792" cy="2313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077009" y="2486959"/>
            <a:ext cx="1125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98 ГТС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1324" y="617216"/>
            <a:ext cx="4223389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Решением протокола КЧС и ОПБ Тюменской области от 24 декабря 2024 г. 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44 создана Межведомственная рабочая группа по обследованию гидротехнических сооружений в муниципальных образованиях Тюменской области, в состав которой включены представители Управления. Протоколом КЧС и ОПБ Тюменской области от 5 февраля 2026 г. № 1 утверждён График обследования</a:t>
            </a:r>
            <a:r>
              <a:rPr lang="ru-RU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70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гидротехнических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сооружений в муниципальных образованиях Тюменской области на 2026 год.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4354713" y="2244232"/>
            <a:ext cx="471451" cy="52467"/>
          </a:xfrm>
          <a:prstGeom prst="straightConnector1">
            <a:avLst/>
          </a:prstGeom>
          <a:ln w="28575">
            <a:solidFill>
              <a:schemeClr val="accent1">
                <a:alpha val="6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43958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1"/>
            <a:ext cx="9144000" cy="735807"/>
          </a:xfrm>
          <a:prstGeom prst="rect">
            <a:avLst/>
          </a:prstGeom>
          <a:solidFill>
            <a:schemeClr val="tx2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735807"/>
            <a:ext cx="9144000" cy="440769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1"/>
            <a:ext cx="2843213" cy="73580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735807"/>
            <a:ext cx="9144000" cy="4407694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827584" y="1"/>
            <a:ext cx="1751012" cy="71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9" tIns="36005" rIns="72009" bIns="36005">
            <a:spAutoFit/>
          </a:bodyPr>
          <a:lstStyle/>
          <a:p>
            <a:pPr algn="ctr"/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Северо-Уральское управление Ростехнадзора</a:t>
            </a:r>
            <a:endParaRPr lang="ru-RU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2886867" y="-36053"/>
            <a:ext cx="6312097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 Предварительные результаты оценки готовности гидротехнических сооружений Тюменской области к прохождению половодья и паводков 2026 года</a:t>
            </a:r>
            <a:endParaRPr lang="ru-RU" altLang="ru-RU" sz="1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TextBox 11"/>
          <p:cNvSpPr txBox="1">
            <a:spLocks noChangeArrowheads="1"/>
          </p:cNvSpPr>
          <p:nvPr/>
        </p:nvSpPr>
        <p:spPr bwMode="auto">
          <a:xfrm>
            <a:off x="8709530" y="4843417"/>
            <a:ext cx="544398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altLang="ru-RU" sz="15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5</a:t>
            </a:r>
            <a:endParaRPr lang="ru-RU" altLang="ru-RU" sz="15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58843" y="407628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4" y="0"/>
            <a:ext cx="581359" cy="65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3" y="771860"/>
            <a:ext cx="49716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Комиссией обследовано 33 ГТС, из них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8077328"/>
              </p:ext>
            </p:extLst>
          </p:nvPr>
        </p:nvGraphicFramePr>
        <p:xfrm>
          <a:off x="169254" y="1202878"/>
          <a:ext cx="8430348" cy="3964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0870136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1"/>
            <a:ext cx="9144000" cy="735807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sz="18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1" y="21877"/>
            <a:ext cx="607422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0" y="735807"/>
            <a:ext cx="9144000" cy="440769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1"/>
            <a:ext cx="2843213" cy="73580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735807"/>
            <a:ext cx="9144000" cy="4407694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827584" y="1"/>
            <a:ext cx="1751012" cy="71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9" tIns="36005" rIns="72009" bIns="36005">
            <a:spAutoFit/>
          </a:bodyPr>
          <a:lstStyle/>
          <a:p>
            <a:pPr algn="ctr"/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Северо-Уральское управление Ростехнадзора</a:t>
            </a:r>
            <a:endParaRPr lang="ru-RU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2837559" y="79806"/>
            <a:ext cx="6312097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ru-RU" altLang="ru-RU" b="1" dirty="0" smtClean="0"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27" name="TextBox 11"/>
          <p:cNvSpPr txBox="1">
            <a:spLocks noChangeArrowheads="1"/>
          </p:cNvSpPr>
          <p:nvPr/>
        </p:nvSpPr>
        <p:spPr bwMode="auto">
          <a:xfrm>
            <a:off x="8709530" y="4843417"/>
            <a:ext cx="544398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altLang="ru-RU" sz="15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6</a:t>
            </a:r>
            <a:endParaRPr lang="ru-RU" altLang="ru-RU" sz="15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644" y="686030"/>
            <a:ext cx="7307283" cy="453623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736777" y="159489"/>
            <a:ext cx="4856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оны, 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где были выявлены основные проблемы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702" y="954960"/>
            <a:ext cx="1828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Отсутствие декларации безопасности ГТС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7702" y="1527666"/>
            <a:ext cx="1828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документации.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7702" y="1882294"/>
            <a:ext cx="1828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Отсутствие аттестации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безопасности ГТС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7701" y="2450431"/>
            <a:ext cx="19184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(мониторинга).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графика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тренировок по порядку действий при аварии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ГТС.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Безопасность ГТС не обеспечивается посредством технического обслуживания и ремонта.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4572000" y="1576020"/>
            <a:ext cx="827583" cy="28158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332468" y="2062956"/>
            <a:ext cx="1069270" cy="344773"/>
          </a:xfrm>
          <a:prstGeom prst="ellipse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9877" y="2813031"/>
            <a:ext cx="1085182" cy="36579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1698" y="2273473"/>
            <a:ext cx="949413" cy="32002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2913" y="3144698"/>
            <a:ext cx="1085182" cy="36579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4466" y="4034924"/>
            <a:ext cx="677924" cy="36579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5333" y="3410548"/>
            <a:ext cx="1085182" cy="36579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2284" y="3933548"/>
            <a:ext cx="1085182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3672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1"/>
            <a:ext cx="9144000" cy="735807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sz="18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1" y="21877"/>
            <a:ext cx="607422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0" y="735807"/>
            <a:ext cx="9144000" cy="440769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1"/>
            <a:ext cx="2843213" cy="73580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735807"/>
            <a:ext cx="9144000" cy="4407694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827584" y="1"/>
            <a:ext cx="1751012" cy="71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9" tIns="36005" rIns="72009" bIns="36005">
            <a:spAutoFit/>
          </a:bodyPr>
          <a:lstStyle/>
          <a:p>
            <a:pPr algn="ctr"/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Северо-Уральское управление Ростехнадзора</a:t>
            </a:r>
            <a:endParaRPr lang="ru-RU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2837559" y="79806"/>
            <a:ext cx="6312097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endParaRPr lang="ru-RU" altLang="ru-RU" b="1" dirty="0" smtClean="0"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27" name="TextBox 11"/>
          <p:cNvSpPr txBox="1">
            <a:spLocks noChangeArrowheads="1"/>
          </p:cNvSpPr>
          <p:nvPr/>
        </p:nvSpPr>
        <p:spPr bwMode="auto">
          <a:xfrm>
            <a:off x="8709530" y="4843417"/>
            <a:ext cx="544398" cy="30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altLang="ru-RU" sz="15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7</a:t>
            </a:r>
            <a:endParaRPr lang="ru-RU" altLang="ru-RU" sz="15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36384" y="147323"/>
            <a:ext cx="1922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и задачи 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6438" y="812968"/>
            <a:ext cx="73448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Вывод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ГТС Тюменской области готовы к прохождению половодья 2026 года, однако необходимы меры по повышению уровня готовности и устранению выявленных недостатков.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83937" y="1840144"/>
            <a:ext cx="7517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работ по ремонту и модернизации ГТС.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и соблюдение проектной и эксплуатационной документации.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Регулярное повышение квалификации персонала.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контроля за соблюдением требований безопасности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4572000" y="1576020"/>
            <a:ext cx="827583" cy="28158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686103" y="3643088"/>
            <a:ext cx="75172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Предотвращение аварий, обеспечение безаварийного пропуска половодья и паводков.</a:t>
            </a:r>
          </a:p>
        </p:txBody>
      </p:sp>
      <p:sp>
        <p:nvSpPr>
          <p:cNvPr id="2" name="Стрелка вправо 1"/>
          <p:cNvSpPr/>
          <p:nvPr/>
        </p:nvSpPr>
        <p:spPr>
          <a:xfrm rot="15996112">
            <a:off x="7449630" y="3480779"/>
            <a:ext cx="705659" cy="58874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99160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0"/>
            <a:ext cx="9144000" cy="5246443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8316416" y="4882852"/>
            <a:ext cx="827584" cy="2606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8</a:t>
            </a:r>
          </a:p>
        </p:txBody>
      </p: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20638" y="2662237"/>
            <a:ext cx="9144000" cy="380359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02361" tIns="51180" rIns="102361" bIns="51180">
            <a:spAutoFit/>
          </a:bodyPr>
          <a:lstStyle/>
          <a:p>
            <a:pPr algn="ctr">
              <a:defRPr/>
            </a:pPr>
            <a:endParaRPr lang="ru-RU" b="0" i="1" dirty="0">
              <a:solidFill>
                <a:schemeClr val="bg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44919" y="2417862"/>
            <a:ext cx="3254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1398</TotalTime>
  <Words>541</Words>
  <Application>Microsoft Office PowerPoint</Application>
  <PresentationFormat>Экран (16:9)</PresentationFormat>
  <Paragraphs>89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Wingdings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Гарус Екатерина Владимировна</cp:lastModifiedBy>
  <cp:revision>522</cp:revision>
  <cp:lastPrinted>2025-03-27T10:08:32Z</cp:lastPrinted>
  <dcterms:created xsi:type="dcterms:W3CDTF">2018-12-06T15:25:00Z</dcterms:created>
  <dcterms:modified xsi:type="dcterms:W3CDTF">2026-03-17T09:47:29Z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E3F281635F044A46B7D060E9EB3B55BE_13</vt:lpwstr>
  </property>
  <property fmtid="{D5CDD505-2E9C-101B-9397-08002B2CF9AE}" pid="3" name="KSOProductBuildVer">
    <vt:lpwstr>1049-12.2.0.13472</vt:lpwstr>
  </property>
</Properties>
</file>